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9" d="100"/>
          <a:sy n="69" d="100"/>
        </p:scale>
        <p:origin x="56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41EB1F1-CC9E-4A6A-9E41-F8A6079C0F9E}" type="datetimeFigureOut">
              <a:rPr lang="en-US" smtClean="0"/>
              <a:t>9/22/2023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C6E550-BF2B-4994-8D66-F4B4A388CCAD}" type="slidenum">
              <a:rPr lang="en-US" smtClean="0"/>
              <a:t>‹#›</a:t>
            </a:fld>
            <a:endParaRPr lang="en-US"/>
          </a:p>
        </p:txBody>
      </p:sp>
    </p:spTree>
    <p:extLst>
      <p:ext uri="{BB962C8B-B14F-4D97-AF65-F5344CB8AC3E}">
        <p14:creationId xmlns:p14="http://schemas.microsoft.com/office/powerpoint/2010/main" val="3013757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41EB1F1-CC9E-4A6A-9E41-F8A6079C0F9E}" type="datetimeFigureOut">
              <a:rPr lang="en-US" smtClean="0"/>
              <a:t>9/22/2023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C6E550-BF2B-4994-8D66-F4B4A388CCAD}" type="slidenum">
              <a:rPr lang="en-US" smtClean="0"/>
              <a:t>‹#›</a:t>
            </a:fld>
            <a:endParaRPr lang="en-US"/>
          </a:p>
        </p:txBody>
      </p:sp>
    </p:spTree>
    <p:extLst>
      <p:ext uri="{BB962C8B-B14F-4D97-AF65-F5344CB8AC3E}">
        <p14:creationId xmlns:p14="http://schemas.microsoft.com/office/powerpoint/2010/main" val="3205420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41EB1F1-CC9E-4A6A-9E41-F8A6079C0F9E}" type="datetimeFigureOut">
              <a:rPr lang="en-US" smtClean="0"/>
              <a:t>9/22/2023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C6E550-BF2B-4994-8D66-F4B4A388CCAD}" type="slidenum">
              <a:rPr lang="en-US" smtClean="0"/>
              <a:t>‹#›</a:t>
            </a:fld>
            <a:endParaRPr lang="en-US"/>
          </a:p>
        </p:txBody>
      </p:sp>
    </p:spTree>
    <p:extLst>
      <p:ext uri="{BB962C8B-B14F-4D97-AF65-F5344CB8AC3E}">
        <p14:creationId xmlns:p14="http://schemas.microsoft.com/office/powerpoint/2010/main" val="2272039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41EB1F1-CC9E-4A6A-9E41-F8A6079C0F9E}" type="datetimeFigureOut">
              <a:rPr lang="en-US" smtClean="0"/>
              <a:t>9/22/2023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C6E550-BF2B-4994-8D66-F4B4A388CCAD}" type="slidenum">
              <a:rPr lang="en-US" smtClean="0"/>
              <a:t>‹#›</a:t>
            </a:fld>
            <a:endParaRPr lang="en-US"/>
          </a:p>
        </p:txBody>
      </p:sp>
    </p:spTree>
    <p:extLst>
      <p:ext uri="{BB962C8B-B14F-4D97-AF65-F5344CB8AC3E}">
        <p14:creationId xmlns:p14="http://schemas.microsoft.com/office/powerpoint/2010/main" val="669212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41EB1F1-CC9E-4A6A-9E41-F8A6079C0F9E}" type="datetimeFigureOut">
              <a:rPr lang="en-US" smtClean="0"/>
              <a:t>9/22/2023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C6E550-BF2B-4994-8D66-F4B4A388CCAD}" type="slidenum">
              <a:rPr lang="en-US" smtClean="0"/>
              <a:t>‹#›</a:t>
            </a:fld>
            <a:endParaRPr lang="en-US"/>
          </a:p>
        </p:txBody>
      </p:sp>
    </p:spTree>
    <p:extLst>
      <p:ext uri="{BB962C8B-B14F-4D97-AF65-F5344CB8AC3E}">
        <p14:creationId xmlns:p14="http://schemas.microsoft.com/office/powerpoint/2010/main" val="920292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41EB1F1-CC9E-4A6A-9E41-F8A6079C0F9E}" type="datetimeFigureOut">
              <a:rPr lang="en-US" smtClean="0"/>
              <a:t>9/22/2023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C6E550-BF2B-4994-8D66-F4B4A388CCAD}" type="slidenum">
              <a:rPr lang="en-US" smtClean="0"/>
              <a:t>‹#›</a:t>
            </a:fld>
            <a:endParaRPr lang="en-US"/>
          </a:p>
        </p:txBody>
      </p:sp>
    </p:spTree>
    <p:extLst>
      <p:ext uri="{BB962C8B-B14F-4D97-AF65-F5344CB8AC3E}">
        <p14:creationId xmlns:p14="http://schemas.microsoft.com/office/powerpoint/2010/main" val="2744046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41EB1F1-CC9E-4A6A-9E41-F8A6079C0F9E}" type="datetimeFigureOut">
              <a:rPr lang="en-US" smtClean="0"/>
              <a:t>9/22/2023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C6E550-BF2B-4994-8D66-F4B4A388CCAD}" type="slidenum">
              <a:rPr lang="en-US" smtClean="0"/>
              <a:t>‹#›</a:t>
            </a:fld>
            <a:endParaRPr lang="en-US"/>
          </a:p>
        </p:txBody>
      </p:sp>
    </p:spTree>
    <p:extLst>
      <p:ext uri="{BB962C8B-B14F-4D97-AF65-F5344CB8AC3E}">
        <p14:creationId xmlns:p14="http://schemas.microsoft.com/office/powerpoint/2010/main" val="2343271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41EB1F1-CC9E-4A6A-9E41-F8A6079C0F9E}" type="datetimeFigureOut">
              <a:rPr lang="en-US" smtClean="0"/>
              <a:t>9/22/2023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C6E550-BF2B-4994-8D66-F4B4A388CCAD}" type="slidenum">
              <a:rPr lang="en-US" smtClean="0"/>
              <a:t>‹#›</a:t>
            </a:fld>
            <a:endParaRPr lang="en-US"/>
          </a:p>
        </p:txBody>
      </p:sp>
    </p:spTree>
    <p:extLst>
      <p:ext uri="{BB962C8B-B14F-4D97-AF65-F5344CB8AC3E}">
        <p14:creationId xmlns:p14="http://schemas.microsoft.com/office/powerpoint/2010/main" val="2099478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1EB1F1-CC9E-4A6A-9E41-F8A6079C0F9E}" type="datetimeFigureOut">
              <a:rPr lang="en-US" smtClean="0"/>
              <a:t>9/22/2023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C6E550-BF2B-4994-8D66-F4B4A388CCAD}" type="slidenum">
              <a:rPr lang="en-US" smtClean="0"/>
              <a:t>‹#›</a:t>
            </a:fld>
            <a:endParaRPr lang="en-US"/>
          </a:p>
        </p:txBody>
      </p:sp>
    </p:spTree>
    <p:extLst>
      <p:ext uri="{BB962C8B-B14F-4D97-AF65-F5344CB8AC3E}">
        <p14:creationId xmlns:p14="http://schemas.microsoft.com/office/powerpoint/2010/main" val="361854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41EB1F1-CC9E-4A6A-9E41-F8A6079C0F9E}" type="datetimeFigureOut">
              <a:rPr lang="en-US" smtClean="0"/>
              <a:t>9/22/2023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C6E550-BF2B-4994-8D66-F4B4A388CCAD}" type="slidenum">
              <a:rPr lang="en-US" smtClean="0"/>
              <a:t>‹#›</a:t>
            </a:fld>
            <a:endParaRPr lang="en-US"/>
          </a:p>
        </p:txBody>
      </p:sp>
    </p:spTree>
    <p:extLst>
      <p:ext uri="{BB962C8B-B14F-4D97-AF65-F5344CB8AC3E}">
        <p14:creationId xmlns:p14="http://schemas.microsoft.com/office/powerpoint/2010/main" val="1020075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41EB1F1-CC9E-4A6A-9E41-F8A6079C0F9E}" type="datetimeFigureOut">
              <a:rPr lang="en-US" smtClean="0"/>
              <a:t>9/22/2023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C6E550-BF2B-4994-8D66-F4B4A388CCAD}" type="slidenum">
              <a:rPr lang="en-US" smtClean="0"/>
              <a:t>‹#›</a:t>
            </a:fld>
            <a:endParaRPr lang="en-US"/>
          </a:p>
        </p:txBody>
      </p:sp>
    </p:spTree>
    <p:extLst>
      <p:ext uri="{BB962C8B-B14F-4D97-AF65-F5344CB8AC3E}">
        <p14:creationId xmlns:p14="http://schemas.microsoft.com/office/powerpoint/2010/main" val="187984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9895">
              <a:srgbClr val="E5EFF8"/>
            </a:gs>
            <a:gs pos="6956">
              <a:srgbClr val="F1F6FB"/>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1EB1F1-CC9E-4A6A-9E41-F8A6079C0F9E}" type="datetimeFigureOut">
              <a:rPr lang="en-US" smtClean="0"/>
              <a:t>9/22/2023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C6E550-BF2B-4994-8D66-F4B4A388CCAD}" type="slidenum">
              <a:rPr lang="en-US" smtClean="0"/>
              <a:t>‹#›</a:t>
            </a:fld>
            <a:endParaRPr lang="en-US"/>
          </a:p>
        </p:txBody>
      </p:sp>
    </p:spTree>
    <p:extLst>
      <p:ext uri="{BB962C8B-B14F-4D97-AF65-F5344CB8AC3E}">
        <p14:creationId xmlns:p14="http://schemas.microsoft.com/office/powerpoint/2010/main" val="27418205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s://en.wikipedia.org/wiki/Cloudburst#cite_note-1" TargetMode="External"/><Relationship Id="rId7" Type="http://schemas.openxmlformats.org/officeDocument/2006/relationships/hyperlink" Target="https://en.wikipedia.org/wiki/Condensation" TargetMode="External"/><Relationship Id="rId2" Type="http://schemas.openxmlformats.org/officeDocument/2006/relationships/hyperlink" Target="https://en.wikipedia.org/wiki/Precipitation" TargetMode="External"/><Relationship Id="rId1" Type="http://schemas.openxmlformats.org/officeDocument/2006/relationships/slideLayout" Target="../slideLayouts/slideLayout7.xml"/><Relationship Id="rId6" Type="http://schemas.openxmlformats.org/officeDocument/2006/relationships/hyperlink" Target="https://en.wikipedia.org/wiki/Orographic_lift" TargetMode="External"/><Relationship Id="rId5" Type="http://schemas.openxmlformats.org/officeDocument/2006/relationships/hyperlink" Target="https://en.wikipedia.org/wiki/Thunder" TargetMode="External"/><Relationship Id="rId4" Type="http://schemas.openxmlformats.org/officeDocument/2006/relationships/hyperlink" Target="https://en.wikipedia.org/wiki/Hail"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0" name="Picture 49"/>
          <p:cNvPicPr>
            <a:picLocks noChangeAspect="1"/>
          </p:cNvPicPr>
          <p:nvPr/>
        </p:nvPicPr>
        <p:blipFill rotWithShape="1">
          <a:blip r:embed="rId2" cstate="print">
            <a:extLst>
              <a:ext uri="{28A0092B-C50C-407E-A947-70E740481C1C}">
                <a14:useLocalDpi xmlns:a14="http://schemas.microsoft.com/office/drawing/2010/main" val="0"/>
              </a:ext>
            </a:extLst>
          </a:blip>
          <a:srcRect l="6056" t="1201" r="3979" b="4053"/>
          <a:stretch/>
        </p:blipFill>
        <p:spPr>
          <a:xfrm rot="16200000">
            <a:off x="2667003" y="-2666999"/>
            <a:ext cx="6858001" cy="12191997"/>
          </a:xfrm>
          <a:prstGeom prst="rect">
            <a:avLst/>
          </a:prstGeom>
        </p:spPr>
      </p:pic>
      <p:sp>
        <p:nvSpPr>
          <p:cNvPr id="2" name="Rectangle 1"/>
          <p:cNvSpPr/>
          <p:nvPr/>
        </p:nvSpPr>
        <p:spPr>
          <a:xfrm>
            <a:off x="3162461" y="953808"/>
            <a:ext cx="5202066" cy="3139321"/>
          </a:xfrm>
          <a:prstGeom prst="rect">
            <a:avLst/>
          </a:prstGeom>
          <a:noFill/>
        </p:spPr>
        <p:txBody>
          <a:bodyPr wrap="none" lIns="91440" tIns="45720" rIns="91440" bIns="45720">
            <a:spAutoFit/>
          </a:bodyPr>
          <a:lstStyle/>
          <a:p>
            <a:pPr algn="ctr"/>
            <a:r>
              <a:rPr lang="en-US" sz="6600" b="1" cap="none" spc="50" dirty="0" smtClean="0">
                <a:ln w="0"/>
                <a:solidFill>
                  <a:schemeClr val="bg2"/>
                </a:solidFill>
                <a:effectLst>
                  <a:innerShdw blurRad="63500" dist="50800" dir="13500000">
                    <a:srgbClr val="000000">
                      <a:alpha val="50000"/>
                    </a:srgbClr>
                  </a:innerShdw>
                </a:effectLst>
                <a:latin typeface="Bauhaus 93" panose="04030905020B02020C02" pitchFamily="82" charset="0"/>
              </a:rPr>
              <a:t>CLOUDBURST</a:t>
            </a:r>
          </a:p>
          <a:p>
            <a:pPr algn="ctr"/>
            <a:r>
              <a:rPr lang="en-US" sz="6600" b="1" spc="50" dirty="0" smtClean="0">
                <a:ln w="0"/>
                <a:solidFill>
                  <a:schemeClr val="bg2"/>
                </a:solidFill>
                <a:effectLst>
                  <a:innerShdw blurRad="63500" dist="50800" dir="13500000">
                    <a:srgbClr val="000000">
                      <a:alpha val="50000"/>
                    </a:srgbClr>
                  </a:innerShdw>
                </a:effectLst>
                <a:latin typeface="Bauhaus 93" panose="04030905020B02020C02" pitchFamily="82" charset="0"/>
              </a:rPr>
              <a:t>PREDICTION</a:t>
            </a:r>
          </a:p>
          <a:p>
            <a:pPr algn="ctr"/>
            <a:r>
              <a:rPr lang="en-US" sz="6600" b="1" cap="none" spc="50" dirty="0" smtClean="0">
                <a:ln w="0"/>
                <a:solidFill>
                  <a:schemeClr val="bg2"/>
                </a:solidFill>
                <a:effectLst>
                  <a:innerShdw blurRad="63500" dist="50800" dir="13500000">
                    <a:srgbClr val="000000">
                      <a:alpha val="50000"/>
                    </a:srgbClr>
                  </a:innerShdw>
                </a:effectLst>
                <a:latin typeface="Bauhaus 93" panose="04030905020B02020C02" pitchFamily="82" charset="0"/>
              </a:rPr>
              <a:t>SYSTEM</a:t>
            </a:r>
            <a:endParaRPr lang="en-US" sz="6600" b="1" cap="none" spc="50" dirty="0">
              <a:ln w="0"/>
              <a:solidFill>
                <a:schemeClr val="bg2"/>
              </a:solidFill>
              <a:effectLst>
                <a:innerShdw blurRad="63500" dist="50800" dir="13500000">
                  <a:srgbClr val="000000">
                    <a:alpha val="50000"/>
                  </a:srgbClr>
                </a:innerShdw>
              </a:effectLst>
              <a:latin typeface="Bauhaus 93" panose="04030905020B02020C02" pitchFamily="82" charset="0"/>
            </a:endParaRPr>
          </a:p>
        </p:txBody>
      </p:sp>
    </p:spTree>
    <p:extLst>
      <p:ext uri="{BB962C8B-B14F-4D97-AF65-F5344CB8AC3E}">
        <p14:creationId xmlns:p14="http://schemas.microsoft.com/office/powerpoint/2010/main" val="2069376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circle(in)">
                                      <p:cBhvr>
                                        <p:cTn id="7" dur="2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037" y="1383867"/>
            <a:ext cx="11388436" cy="5201661"/>
          </a:xfrm>
          <a:prstGeom prst="rect">
            <a:avLst/>
          </a:prstGeom>
        </p:spPr>
      </p:pic>
      <p:sp>
        <p:nvSpPr>
          <p:cNvPr id="3" name="Rectangle 2"/>
          <p:cNvSpPr/>
          <p:nvPr/>
        </p:nvSpPr>
        <p:spPr>
          <a:xfrm>
            <a:off x="422162" y="233371"/>
            <a:ext cx="5676555" cy="923330"/>
          </a:xfrm>
          <a:prstGeom prst="rect">
            <a:avLst/>
          </a:prstGeom>
          <a:noFill/>
        </p:spPr>
        <p:txBody>
          <a:bodyPr wrap="none" lIns="91440" tIns="45720" rIns="91440" bIns="45720">
            <a:spAutoFit/>
          </a:bodyPr>
          <a:lstStyle/>
          <a:p>
            <a:pPr algn="ctr"/>
            <a:r>
              <a:rPr lang="en-US" sz="5400" b="0" u="sng" cap="none" spc="0" dirty="0" smtClean="0">
                <a:ln w="0"/>
                <a:solidFill>
                  <a:schemeClr val="tx1"/>
                </a:solidFill>
                <a:effectLst>
                  <a:outerShdw blurRad="38100" dist="19050" dir="2700000" algn="tl" rotWithShape="0">
                    <a:schemeClr val="dk1">
                      <a:alpha val="40000"/>
                    </a:schemeClr>
                  </a:outerShdw>
                </a:effectLst>
                <a:latin typeface="Algerian" panose="04020705040A02060702" pitchFamily="82" charset="0"/>
              </a:rPr>
              <a:t>DATA ANALYSIS:</a:t>
            </a:r>
            <a:endParaRPr lang="en-US" sz="5400" b="0" u="sng" cap="none" spc="0" dirty="0">
              <a:ln w="0"/>
              <a:solidFill>
                <a:schemeClr val="tx1"/>
              </a:solidFill>
              <a:effectLst>
                <a:outerShdw blurRad="38100" dist="19050" dir="2700000" algn="tl" rotWithShape="0">
                  <a:schemeClr val="dk1">
                    <a:alpha val="40000"/>
                  </a:schemeClr>
                </a:outerShdw>
              </a:effectLst>
              <a:latin typeface="Algerian" panose="04020705040A02060702" pitchFamily="82" charset="0"/>
            </a:endParaRPr>
          </a:p>
        </p:txBody>
      </p:sp>
    </p:spTree>
    <p:extLst>
      <p:ext uri="{BB962C8B-B14F-4D97-AF65-F5344CB8AC3E}">
        <p14:creationId xmlns:p14="http://schemas.microsoft.com/office/powerpoint/2010/main" val="3870835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0622" y="251845"/>
            <a:ext cx="7414401" cy="923330"/>
          </a:xfrm>
          <a:prstGeom prst="rect">
            <a:avLst/>
          </a:prstGeom>
          <a:noFill/>
        </p:spPr>
        <p:txBody>
          <a:bodyPr wrap="none" lIns="91440" tIns="45720" rIns="91440" bIns="45720">
            <a:spAutoFit/>
          </a:bodyPr>
          <a:lstStyle/>
          <a:p>
            <a:pPr algn="ctr"/>
            <a:r>
              <a:rPr lang="en-US" sz="5400" b="0" u="sng" cap="none" spc="0" dirty="0" smtClean="0">
                <a:ln w="0"/>
                <a:solidFill>
                  <a:schemeClr val="tx1"/>
                </a:solidFill>
                <a:effectLst>
                  <a:outerShdw blurRad="38100" dist="19050" dir="2700000" algn="tl" rotWithShape="0">
                    <a:schemeClr val="dk1">
                      <a:alpha val="40000"/>
                    </a:schemeClr>
                  </a:outerShdw>
                </a:effectLst>
              </a:rPr>
              <a:t>WHAT IS A CLOUDBURST</a:t>
            </a:r>
            <a:r>
              <a:rPr lang="en-US" sz="5400" b="0" cap="none" spc="0" dirty="0" smtClean="0">
                <a:ln w="0"/>
                <a:solidFill>
                  <a:schemeClr val="tx1"/>
                </a:solidFill>
                <a:effectLst>
                  <a:outerShdw blurRad="38100" dist="19050" dir="2700000" algn="tl" rotWithShape="0">
                    <a:schemeClr val="dk1">
                      <a:alpha val="40000"/>
                    </a:schemeClr>
                  </a:outerShdw>
                </a:effectLst>
              </a:rPr>
              <a:t>?</a:t>
            </a:r>
          </a:p>
        </p:txBody>
      </p:sp>
      <p:sp>
        <p:nvSpPr>
          <p:cNvPr id="3" name="Rectangle 2"/>
          <p:cNvSpPr/>
          <p:nvPr/>
        </p:nvSpPr>
        <p:spPr>
          <a:xfrm>
            <a:off x="387927" y="1193647"/>
            <a:ext cx="6096000" cy="3416320"/>
          </a:xfrm>
          <a:prstGeom prst="rect">
            <a:avLst/>
          </a:prstGeom>
        </p:spPr>
        <p:txBody>
          <a:bodyPr>
            <a:spAutoFit/>
          </a:bodyPr>
          <a:lstStyle/>
          <a:p>
            <a:r>
              <a:rPr lang="en-US" dirty="0">
                <a:solidFill>
                  <a:srgbClr val="202122"/>
                </a:solidFill>
                <a:latin typeface="Arial" panose="020B0604020202020204" pitchFamily="34" charset="0"/>
              </a:rPr>
              <a:t>A </a:t>
            </a:r>
            <a:r>
              <a:rPr lang="en-US" b="1" dirty="0">
                <a:solidFill>
                  <a:srgbClr val="202122"/>
                </a:solidFill>
                <a:latin typeface="Arial" panose="020B0604020202020204" pitchFamily="34" charset="0"/>
              </a:rPr>
              <a:t>cloudburst</a:t>
            </a:r>
            <a:r>
              <a:rPr lang="en-US" dirty="0">
                <a:solidFill>
                  <a:srgbClr val="202122"/>
                </a:solidFill>
                <a:latin typeface="Arial" panose="020B0604020202020204" pitchFamily="34" charset="0"/>
              </a:rPr>
              <a:t> is an extreme amount of </a:t>
            </a:r>
            <a:r>
              <a:rPr lang="en-US" dirty="0">
                <a:solidFill>
                  <a:srgbClr val="3366CC"/>
                </a:solidFill>
                <a:latin typeface="Arial" panose="020B0604020202020204" pitchFamily="34" charset="0"/>
                <a:hlinkClick r:id="rId2" tooltip="Precipitation"/>
              </a:rPr>
              <a:t>precipitation</a:t>
            </a:r>
            <a:r>
              <a:rPr lang="en-US" dirty="0">
                <a:solidFill>
                  <a:srgbClr val="202122"/>
                </a:solidFill>
                <a:latin typeface="Arial" panose="020B0604020202020204" pitchFamily="34" charset="0"/>
              </a:rPr>
              <a:t> in a short period of time,</a:t>
            </a:r>
            <a:r>
              <a:rPr lang="en-US" baseline="30000" dirty="0">
                <a:solidFill>
                  <a:srgbClr val="3366CC"/>
                </a:solidFill>
                <a:latin typeface="Arial" panose="020B0604020202020204" pitchFamily="34" charset="0"/>
                <a:hlinkClick r:id="rId3"/>
              </a:rPr>
              <a:t>[1]</a:t>
            </a:r>
            <a:r>
              <a:rPr lang="en-US" dirty="0">
                <a:solidFill>
                  <a:srgbClr val="202122"/>
                </a:solidFill>
                <a:latin typeface="Arial" panose="020B0604020202020204" pitchFamily="34" charset="0"/>
              </a:rPr>
              <a:t> sometimes accompanied by </a:t>
            </a:r>
            <a:r>
              <a:rPr lang="en-US" dirty="0">
                <a:solidFill>
                  <a:srgbClr val="3366CC"/>
                </a:solidFill>
                <a:latin typeface="Arial" panose="020B0604020202020204" pitchFamily="34" charset="0"/>
                <a:hlinkClick r:id="rId4" tooltip="Hail"/>
              </a:rPr>
              <a:t>hail</a:t>
            </a:r>
            <a:r>
              <a:rPr lang="en-US" dirty="0">
                <a:solidFill>
                  <a:srgbClr val="202122"/>
                </a:solidFill>
                <a:latin typeface="Arial" panose="020B0604020202020204" pitchFamily="34" charset="0"/>
              </a:rPr>
              <a:t> and </a:t>
            </a:r>
            <a:r>
              <a:rPr lang="en-US" dirty="0">
                <a:solidFill>
                  <a:srgbClr val="3366CC"/>
                </a:solidFill>
                <a:latin typeface="Arial" panose="020B0604020202020204" pitchFamily="34" charset="0"/>
                <a:hlinkClick r:id="rId5" tooltip="Thunder"/>
              </a:rPr>
              <a:t>thunder</a:t>
            </a:r>
            <a:r>
              <a:rPr lang="en-US" dirty="0">
                <a:solidFill>
                  <a:srgbClr val="202122"/>
                </a:solidFill>
                <a:latin typeface="Arial" panose="020B0604020202020204" pitchFamily="34" charset="0"/>
              </a:rPr>
              <a:t>, which is capable of creating flood conditions. Cloudbursts can quickly dump large amounts of water, e.g. 25 mm of the precipitation corresponds to 25,000 metric tons per square </a:t>
            </a:r>
            <a:r>
              <a:rPr lang="en-US" dirty="0" err="1">
                <a:solidFill>
                  <a:srgbClr val="202122"/>
                </a:solidFill>
                <a:latin typeface="Arial" panose="020B0604020202020204" pitchFamily="34" charset="0"/>
              </a:rPr>
              <a:t>kilometre</a:t>
            </a:r>
            <a:r>
              <a:rPr lang="en-US" dirty="0">
                <a:solidFill>
                  <a:srgbClr val="202122"/>
                </a:solidFill>
                <a:latin typeface="Arial" panose="020B0604020202020204" pitchFamily="34" charset="0"/>
              </a:rPr>
              <a:t> (1 inch corresponds to 72,300 short tons over one square mile). However, cloudbursts are infrequent as they occur only via </a:t>
            </a:r>
            <a:r>
              <a:rPr lang="en-US" dirty="0">
                <a:solidFill>
                  <a:srgbClr val="3366CC"/>
                </a:solidFill>
                <a:latin typeface="Arial" panose="020B0604020202020204" pitchFamily="34" charset="0"/>
                <a:hlinkClick r:id="rId6" tooltip="Orographic lift"/>
              </a:rPr>
              <a:t>orographic lift</a:t>
            </a:r>
            <a:r>
              <a:rPr lang="en-US" dirty="0">
                <a:solidFill>
                  <a:srgbClr val="202122"/>
                </a:solidFill>
                <a:latin typeface="Arial" panose="020B0604020202020204" pitchFamily="34" charset="0"/>
              </a:rPr>
              <a:t> or occasionally when a warm air parcel mixes with cooler air, resulting in sudden </a:t>
            </a:r>
            <a:r>
              <a:rPr lang="en-US" dirty="0">
                <a:solidFill>
                  <a:srgbClr val="3366CC"/>
                </a:solidFill>
                <a:latin typeface="Arial" panose="020B0604020202020204" pitchFamily="34" charset="0"/>
                <a:hlinkClick r:id="rId7" tooltip="Condensation"/>
              </a:rPr>
              <a:t>condensation</a:t>
            </a:r>
            <a:r>
              <a:rPr lang="en-US" dirty="0">
                <a:solidFill>
                  <a:srgbClr val="202122"/>
                </a:solidFill>
                <a:latin typeface="Arial" panose="020B0604020202020204" pitchFamily="34" charset="0"/>
              </a:rPr>
              <a:t>. At times, a large amount of runoff from higher elevations is mistakenly conflated with a cloudburst.</a:t>
            </a:r>
            <a:endParaRPr lang="en-US" dirty="0"/>
          </a:p>
        </p:txBody>
      </p:sp>
      <p:sp>
        <p:nvSpPr>
          <p:cNvPr id="4" name="Rectangle 3"/>
          <p:cNvSpPr/>
          <p:nvPr/>
        </p:nvSpPr>
        <p:spPr>
          <a:xfrm>
            <a:off x="310622" y="4609967"/>
            <a:ext cx="2503955" cy="923330"/>
          </a:xfrm>
          <a:prstGeom prst="rect">
            <a:avLst/>
          </a:prstGeom>
          <a:noFill/>
        </p:spPr>
        <p:txBody>
          <a:bodyPr wrap="none" lIns="91440" tIns="45720" rIns="91440" bIns="45720">
            <a:spAutoFit/>
          </a:bodyPr>
          <a:lstStyle/>
          <a:p>
            <a:pPr algn="ctr"/>
            <a:r>
              <a:rPr lang="en-US" sz="5400" b="0" u="sng" cap="none" spc="0" dirty="0" smtClean="0">
                <a:ln w="0"/>
                <a:solidFill>
                  <a:schemeClr val="tx1"/>
                </a:solidFill>
                <a:effectLst>
                  <a:outerShdw blurRad="38100" dist="19050" dir="2700000" algn="tl" rotWithShape="0">
                    <a:schemeClr val="dk1">
                      <a:alpha val="40000"/>
                    </a:schemeClr>
                  </a:outerShdw>
                </a:effectLst>
              </a:rPr>
              <a:t>IMPACT:</a:t>
            </a:r>
            <a:endParaRPr lang="en-US" sz="5400" b="0" u="sng" cap="none" spc="0" dirty="0">
              <a:ln w="0"/>
              <a:solidFill>
                <a:schemeClr val="tx1"/>
              </a:solidFill>
              <a:effectLst>
                <a:outerShdw blurRad="38100" dist="19050" dir="2700000" algn="tl" rotWithShape="0">
                  <a:schemeClr val="dk1">
                    <a:alpha val="40000"/>
                  </a:schemeClr>
                </a:outerShdw>
              </a:effectLst>
            </a:endParaRPr>
          </a:p>
        </p:txBody>
      </p:sp>
      <p:sp>
        <p:nvSpPr>
          <p:cNvPr id="5" name="Rectangle 4"/>
          <p:cNvSpPr/>
          <p:nvPr/>
        </p:nvSpPr>
        <p:spPr>
          <a:xfrm>
            <a:off x="310622" y="5405873"/>
            <a:ext cx="6096000" cy="2031325"/>
          </a:xfrm>
          <a:prstGeom prst="rect">
            <a:avLst/>
          </a:prstGeom>
        </p:spPr>
        <p:txBody>
          <a:bodyPr>
            <a:spAutoFit/>
          </a:bodyPr>
          <a:lstStyle/>
          <a:p>
            <a:r>
              <a:rPr lang="en-US" dirty="0">
                <a:solidFill>
                  <a:srgbClr val="202124"/>
                </a:solidFill>
                <a:latin typeface="Google Sans"/>
              </a:rPr>
              <a:t>Cloudbursts can be destructive on a large scale, especially in the mountains, causing </a:t>
            </a:r>
            <a:r>
              <a:rPr lang="en-US" dirty="0">
                <a:solidFill>
                  <a:srgbClr val="040C28"/>
                </a:solidFill>
                <a:latin typeface="Google Sans"/>
              </a:rPr>
              <a:t>floods, landslides, and mudflows that create terrible losses in the life and livelihood of the </a:t>
            </a:r>
            <a:r>
              <a:rPr lang="en-US" dirty="0" err="1" smtClean="0">
                <a:solidFill>
                  <a:srgbClr val="040C28"/>
                </a:solidFill>
                <a:latin typeface="Google Sans"/>
              </a:rPr>
              <a:t>masses</a:t>
            </a:r>
            <a:r>
              <a:rPr lang="en-US" dirty="0" err="1" smtClean="0">
                <a:solidFill>
                  <a:srgbClr val="202124"/>
                </a:solidFill>
                <a:latin typeface="Google Sans"/>
              </a:rPr>
              <a:t>.According</a:t>
            </a:r>
            <a:r>
              <a:rPr lang="en-US" dirty="0" smtClean="0">
                <a:solidFill>
                  <a:srgbClr val="202124"/>
                </a:solidFill>
                <a:latin typeface="Google Sans"/>
              </a:rPr>
              <a:t> to statistical data,40% of the natural disasters account for floods in India.</a:t>
            </a:r>
            <a:endParaRPr lang="en-IN" dirty="0">
              <a:solidFill>
                <a:srgbClr val="202124"/>
              </a:solidFill>
              <a:latin typeface="arial" panose="020B0604020202020204" pitchFamily="34" charset="0"/>
            </a:endParaRPr>
          </a:p>
          <a:p>
            <a:r>
              <a:rPr lang="en-US" dirty="0">
                <a:solidFill>
                  <a:srgbClr val="202124"/>
                </a:solidFill>
                <a:latin typeface="arial" panose="020B0604020202020204" pitchFamily="34" charset="0"/>
              </a:rPr>
              <a:t/>
            </a:r>
            <a:br>
              <a:rPr lang="en-US" dirty="0">
                <a:solidFill>
                  <a:srgbClr val="202124"/>
                </a:solidFill>
                <a:latin typeface="arial" panose="020B0604020202020204" pitchFamily="34" charset="0"/>
              </a:rPr>
            </a:br>
            <a:endParaRPr lang="en-US" dirty="0"/>
          </a:p>
        </p:txBody>
      </p:sp>
      <p:pic>
        <p:nvPicPr>
          <p:cNvPr id="6" name="Picture 5"/>
          <p:cNvPicPr>
            <a:picLocks noChangeAspect="1"/>
          </p:cNvPicPr>
          <p:nvPr/>
        </p:nvPicPr>
        <p:blipFill>
          <a:blip r:embed="rId8"/>
          <a:stretch>
            <a:fillRect/>
          </a:stretch>
        </p:blipFill>
        <p:spPr>
          <a:xfrm>
            <a:off x="6483927" y="1313826"/>
            <a:ext cx="5270550" cy="5107709"/>
          </a:xfrm>
          <a:prstGeom prst="rect">
            <a:avLst/>
          </a:prstGeom>
        </p:spPr>
      </p:pic>
    </p:spTree>
    <p:extLst>
      <p:ext uri="{BB962C8B-B14F-4D97-AF65-F5344CB8AC3E}">
        <p14:creationId xmlns:p14="http://schemas.microsoft.com/office/powerpoint/2010/main" val="1171332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5099" y="159480"/>
            <a:ext cx="10006907"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u="sng" cap="none" spc="0" dirty="0" smtClean="0">
                <a:ln/>
                <a:solidFill>
                  <a:schemeClr val="accent4"/>
                </a:solidFill>
                <a:effectLst/>
              </a:rPr>
              <a:t>WHY IS OUR PROJECT INTIGUING?</a:t>
            </a:r>
            <a:endParaRPr lang="en-US" sz="5400" b="1" u="sng" cap="none" spc="0" dirty="0">
              <a:ln/>
              <a:solidFill>
                <a:schemeClr val="accent4"/>
              </a:solidFill>
              <a:effectLst/>
            </a:endParaRPr>
          </a:p>
        </p:txBody>
      </p:sp>
      <p:sp>
        <p:nvSpPr>
          <p:cNvPr id="4" name="TextBox 3"/>
          <p:cNvSpPr txBox="1"/>
          <p:nvPr/>
        </p:nvSpPr>
        <p:spPr>
          <a:xfrm>
            <a:off x="674255" y="1082810"/>
            <a:ext cx="4544290" cy="5632311"/>
          </a:xfrm>
          <a:prstGeom prst="rect">
            <a:avLst/>
          </a:prstGeom>
          <a:noFill/>
        </p:spPr>
        <p:txBody>
          <a:bodyPr wrap="square" rtlCol="0">
            <a:spAutoFit/>
          </a:bodyPr>
          <a:lstStyle/>
          <a:p>
            <a:r>
              <a:rPr lang="en-US" dirty="0" smtClean="0"/>
              <a:t>We believe that our project is intriguing because of the direct implementation  of our project and we have identified one full client (potential customer),</a:t>
            </a:r>
            <a:r>
              <a:rPr lang="en-US" dirty="0" err="1" smtClean="0"/>
              <a:t>ie,Uttarakhand</a:t>
            </a:r>
            <a:r>
              <a:rPr lang="en-US" dirty="0" smtClean="0"/>
              <a:t> Government.</a:t>
            </a:r>
          </a:p>
          <a:p>
            <a:r>
              <a:rPr lang="en-US" dirty="0" smtClean="0"/>
              <a:t>As we can see the picture to our </a:t>
            </a:r>
            <a:r>
              <a:rPr lang="en-US" dirty="0" err="1" smtClean="0"/>
              <a:t>left,predicting</a:t>
            </a:r>
            <a:r>
              <a:rPr lang="en-US" dirty="0" smtClean="0"/>
              <a:t> cloudburst is a serious challenge. The government has tried various ways to tackle with this </a:t>
            </a:r>
            <a:r>
              <a:rPr lang="en-US" dirty="0" err="1" smtClean="0"/>
              <a:t>problem,some</a:t>
            </a:r>
            <a:r>
              <a:rPr lang="en-US" dirty="0" smtClean="0"/>
              <a:t> of which are:-</a:t>
            </a:r>
          </a:p>
          <a:p>
            <a:r>
              <a:rPr lang="en-US" dirty="0" smtClean="0"/>
              <a:t>a)Construction </a:t>
            </a:r>
            <a:r>
              <a:rPr lang="en-US" dirty="0"/>
              <a:t>of Dams and Reservoirs</a:t>
            </a:r>
          </a:p>
          <a:p>
            <a:r>
              <a:rPr lang="en-US" dirty="0" smtClean="0"/>
              <a:t>b)Redirecting </a:t>
            </a:r>
            <a:r>
              <a:rPr lang="en-US" dirty="0"/>
              <a:t>the excess water to canals and floodways</a:t>
            </a:r>
          </a:p>
          <a:p>
            <a:r>
              <a:rPr lang="en-US" dirty="0" smtClean="0"/>
              <a:t>c)Excess </a:t>
            </a:r>
            <a:r>
              <a:rPr lang="en-US" dirty="0"/>
              <a:t>water can be used for groundwater </a:t>
            </a:r>
            <a:r>
              <a:rPr lang="en-US" dirty="0" smtClean="0"/>
              <a:t>replenishment</a:t>
            </a:r>
            <a:endParaRPr lang="en-US" dirty="0"/>
          </a:p>
          <a:p>
            <a:r>
              <a:rPr lang="en-US" dirty="0" smtClean="0"/>
              <a:t>Still a cloudburst has been a challenge even after so many pre cautionary </a:t>
            </a:r>
            <a:r>
              <a:rPr lang="en-US" dirty="0" err="1" smtClean="0"/>
              <a:t>measures.That’s</a:t>
            </a:r>
            <a:r>
              <a:rPr lang="en-US" dirty="0" smtClean="0"/>
              <a:t> where we want to bring the improvement and find a convenient solution to </a:t>
            </a:r>
            <a:r>
              <a:rPr lang="en-US" dirty="0" err="1" smtClean="0"/>
              <a:t>tacke</a:t>
            </a:r>
            <a:r>
              <a:rPr lang="en-US" dirty="0" smtClean="0"/>
              <a:t> with cloudburst prediction.</a:t>
            </a:r>
            <a:endParaRPr lang="en-US" dirty="0"/>
          </a:p>
          <a:p>
            <a:endParaRPr lang="en-US" dirty="0"/>
          </a:p>
        </p:txBody>
      </p:sp>
      <p:pic>
        <p:nvPicPr>
          <p:cNvPr id="5" name="Picture 4"/>
          <p:cNvPicPr>
            <a:picLocks noChangeAspect="1"/>
          </p:cNvPicPr>
          <p:nvPr/>
        </p:nvPicPr>
        <p:blipFill>
          <a:blip r:embed="rId2"/>
          <a:stretch>
            <a:fillRect/>
          </a:stretch>
        </p:blipFill>
        <p:spPr>
          <a:xfrm>
            <a:off x="5218545" y="1276774"/>
            <a:ext cx="6874396" cy="5308754"/>
          </a:xfrm>
          <a:prstGeom prst="rect">
            <a:avLst/>
          </a:prstGeom>
        </p:spPr>
      </p:pic>
    </p:spTree>
    <p:extLst>
      <p:ext uri="{BB962C8B-B14F-4D97-AF65-F5344CB8AC3E}">
        <p14:creationId xmlns:p14="http://schemas.microsoft.com/office/powerpoint/2010/main" val="2593414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3963" y="205663"/>
            <a:ext cx="11474072" cy="1754326"/>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smtClean="0">
                <a:ln/>
                <a:solidFill>
                  <a:schemeClr val="accent4"/>
                </a:solidFill>
                <a:effectLst/>
              </a:rPr>
              <a:t>WHY WE CHOSE THIS PROBLEM STATEMENT?</a:t>
            </a:r>
            <a:endParaRPr lang="en-US" sz="5400" b="1" cap="none" spc="0" dirty="0">
              <a:ln/>
              <a:solidFill>
                <a:schemeClr val="accent4"/>
              </a:solidFill>
              <a:effectLst/>
            </a:endParaRPr>
          </a:p>
        </p:txBody>
      </p:sp>
      <p:sp>
        <p:nvSpPr>
          <p:cNvPr id="3" name="TextBox 2"/>
          <p:cNvSpPr txBox="1"/>
          <p:nvPr/>
        </p:nvSpPr>
        <p:spPr>
          <a:xfrm>
            <a:off x="323272" y="1959989"/>
            <a:ext cx="7038109" cy="3970318"/>
          </a:xfrm>
          <a:prstGeom prst="rect">
            <a:avLst/>
          </a:prstGeom>
          <a:noFill/>
        </p:spPr>
        <p:txBody>
          <a:bodyPr wrap="square" rtlCol="0">
            <a:spAutoFit/>
          </a:bodyPr>
          <a:lstStyle/>
          <a:p>
            <a:r>
              <a:rPr lang="en-US" dirty="0" smtClean="0"/>
              <a:t>We chose this problem statement because it is an immediate cause under the disaster management </a:t>
            </a:r>
            <a:r>
              <a:rPr lang="en-US" dirty="0" err="1" smtClean="0"/>
              <a:t>part,the</a:t>
            </a:r>
            <a:r>
              <a:rPr lang="en-US" dirty="0" smtClean="0"/>
              <a:t> solution to this problem will be hugely beneficial to the government organizations as well as the layman </a:t>
            </a:r>
            <a:r>
              <a:rPr lang="en-US" dirty="0"/>
              <a:t>indirectly. Cloudbursts are known for their sudden and unpredictable nature, making their anticipation a formidable task. Traditional weather forecasting methods, while valuable for general weather predictions, often fall short in providing timely alerts for cloudbursts due to their rapid onset. To address this challenge, we employ a state-of-the-art Convolutional Neural Network-Long Short-Term Memory (CNN-LSTM) hybrid architecture. This innovative approach allows us to extract intricate temporal and spatial features from the time series data, enhancing our predictive capabilities. Ultimately, this work seeks to enhance early warning systems, improve disaster response strategies, and </a:t>
            </a:r>
            <a:r>
              <a:rPr lang="en-US" dirty="0" err="1"/>
              <a:t>minimise</a:t>
            </a:r>
            <a:r>
              <a:rPr lang="en-US" dirty="0"/>
              <a:t> the devastating impacts of cloudbursts in India and beyond.</a:t>
            </a:r>
          </a:p>
        </p:txBody>
      </p:sp>
      <p:pic>
        <p:nvPicPr>
          <p:cNvPr id="5" name="Picture 4"/>
          <p:cNvPicPr>
            <a:picLocks noChangeAspect="1"/>
          </p:cNvPicPr>
          <p:nvPr/>
        </p:nvPicPr>
        <p:blipFill>
          <a:blip r:embed="rId2"/>
          <a:stretch>
            <a:fillRect/>
          </a:stretch>
        </p:blipFill>
        <p:spPr>
          <a:xfrm>
            <a:off x="7361381" y="2135480"/>
            <a:ext cx="4701310" cy="3970318"/>
          </a:xfrm>
          <a:prstGeom prst="rect">
            <a:avLst/>
          </a:prstGeom>
        </p:spPr>
      </p:pic>
    </p:spTree>
    <p:extLst>
      <p:ext uri="{BB962C8B-B14F-4D97-AF65-F5344CB8AC3E}">
        <p14:creationId xmlns:p14="http://schemas.microsoft.com/office/powerpoint/2010/main" val="1739971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5128" y="339637"/>
            <a:ext cx="11415563" cy="1077218"/>
          </a:xfrm>
          <a:prstGeom prst="rect">
            <a:avLst/>
          </a:prstGeom>
          <a:noFill/>
        </p:spPr>
        <p:txBody>
          <a:bodyPr wrap="square" lIns="91440" tIns="45720" rIns="91440" bIns="45720">
            <a:spAutoFit/>
          </a:bodyPr>
          <a:lstStyle/>
          <a:p>
            <a:pPr algn="ctr"/>
            <a:r>
              <a:rPr lang="en-US" sz="3200" dirty="0" smtClean="0">
                <a:ln w="0"/>
                <a:effectLst>
                  <a:outerShdw blurRad="38100" dist="19050" dir="2700000" algn="tl" rotWithShape="0">
                    <a:schemeClr val="dk1">
                      <a:alpha val="40000"/>
                    </a:schemeClr>
                  </a:outerShdw>
                </a:effectLst>
                <a:latin typeface="Algerian" panose="04020705040A02060702" pitchFamily="82" charset="0"/>
              </a:rPr>
              <a:t>We are autonomous and this is AI powered model which will not require any extra manpower.</a:t>
            </a:r>
            <a:endParaRPr lang="en-US" sz="3200" b="0" cap="none" spc="0" dirty="0">
              <a:ln w="0"/>
              <a:solidFill>
                <a:schemeClr val="tx1"/>
              </a:solidFill>
              <a:effectLst>
                <a:outerShdw blurRad="38100" dist="19050" dir="2700000" algn="tl" rotWithShape="0">
                  <a:schemeClr val="dk1">
                    <a:alpha val="40000"/>
                  </a:schemeClr>
                </a:outerShdw>
              </a:effectLst>
              <a:latin typeface="Algerian" panose="04020705040A02060702" pitchFamily="82" charset="0"/>
            </a:endParaRPr>
          </a:p>
        </p:txBody>
      </p:sp>
      <p:pic>
        <p:nvPicPr>
          <p:cNvPr id="1026" name="Picture 2" descr="Mechanism, implications, prevention and mitigation of cloudburst...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2255" y="1699490"/>
            <a:ext cx="9855200" cy="4701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518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654" y="1240596"/>
            <a:ext cx="11628581" cy="5632311"/>
          </a:xfrm>
          <a:prstGeom prst="rect">
            <a:avLst/>
          </a:prstGeom>
        </p:spPr>
        <p:txBody>
          <a:bodyPr wrap="square">
            <a:spAutoFit/>
          </a:bodyPr>
          <a:lstStyle/>
          <a:p>
            <a:r>
              <a:rPr lang="en-US" sz="2000" u="sng" dirty="0">
                <a:solidFill>
                  <a:srgbClr val="FF0000"/>
                </a:solidFill>
                <a:latin typeface="Arial Rounded MT Bold" panose="020F0704030504030204" pitchFamily="34" charset="0"/>
              </a:rPr>
              <a:t>DATASET PROCUREMENT:</a:t>
            </a:r>
            <a:r>
              <a:rPr lang="en-US" sz="2000" dirty="0">
                <a:latin typeface="Arial Rounded MT Bold" panose="020F0704030504030204" pitchFamily="34" charset="0"/>
              </a:rPr>
              <a:t>- We procured the data from the official website of the Indian Meteorological Department, from where we gathered 15 weeks of weekly rainfall departures of 711 districts stretching from 1/6/2023 to 13/9/2023. The website link is given below :- https://mausam.imd.gov.in/imd_latest/contents/rainfall_statistics_2.php DATA PREPARATION AND </a:t>
            </a:r>
            <a:r>
              <a:rPr lang="en-US" sz="2000" dirty="0">
                <a:solidFill>
                  <a:srgbClr val="FF0000"/>
                </a:solidFill>
                <a:latin typeface="Arial Rounded MT Bold" panose="020F0704030504030204" pitchFamily="34" charset="0"/>
              </a:rPr>
              <a:t>PROCESSING:- </a:t>
            </a:r>
            <a:r>
              <a:rPr lang="en-US" sz="2000" dirty="0">
                <a:latin typeface="Arial Rounded MT Bold" panose="020F0704030504030204" pitchFamily="34" charset="0"/>
              </a:rPr>
              <a:t>For every district, we generated a time series vector containing the rainfall departures of 14 weeks. Using the 15th week’s rainfall departure, we mark whether there would be a cloudburst on the 15th week or not. If the departure on the 15th Week is &gt;= 100 mm we mark it as a cloudburst. Thus we finally come up with a vector of 14 values and a label for every district</a:t>
            </a:r>
            <a:r>
              <a:rPr lang="en-US" sz="2000" dirty="0" smtClean="0">
                <a:latin typeface="Arial Rounded MT Bold" panose="020F0704030504030204" pitchFamily="34" charset="0"/>
              </a:rPr>
              <a:t>.</a:t>
            </a:r>
          </a:p>
          <a:p>
            <a:r>
              <a:rPr lang="en-US" sz="2000" dirty="0">
                <a:latin typeface="Arial Rounded MT Bold" panose="020F0704030504030204" pitchFamily="34" charset="0"/>
              </a:rPr>
              <a:t>After systematic analysis of the graphs presented, we identified that in case of cloudburst the leading edge of the graph is far beyond the 0 mark and has a steep rise in the rainfall distribution. These features are lacking in non-cloudburst marked districts</a:t>
            </a:r>
            <a:r>
              <a:rPr lang="en-US" sz="2000" dirty="0" smtClean="0">
                <a:latin typeface="Arial Rounded MT Bold" panose="020F0704030504030204" pitchFamily="34" charset="0"/>
              </a:rPr>
              <a:t>.</a:t>
            </a:r>
          </a:p>
          <a:p>
            <a:r>
              <a:rPr lang="en-US" sz="2000" dirty="0">
                <a:solidFill>
                  <a:srgbClr val="FF0000"/>
                </a:solidFill>
                <a:latin typeface="Arial Rounded MT Bold" panose="020F0704030504030204" pitchFamily="34" charset="0"/>
              </a:rPr>
              <a:t>DEEP LEARNING APPROACH:- </a:t>
            </a:r>
            <a:r>
              <a:rPr lang="en-US" sz="2000" dirty="0">
                <a:latin typeface="Arial Rounded MT Bold" panose="020F0704030504030204" pitchFamily="34" charset="0"/>
              </a:rPr>
              <a:t>We used a stacked CNN-LSTM Architecture to classify where the district would experience a cloudburst the following week or not. The CNN layers (specifically 1D Convolutions) extract relevant features from the time series data. The stacked LSTM was used to process the resulting time series which is further fed to a fully connected layer which classifies whether there would be a cloudburst or not. The architecture is discussed aside :</a:t>
            </a:r>
          </a:p>
        </p:txBody>
      </p:sp>
      <p:sp>
        <p:nvSpPr>
          <p:cNvPr id="3" name="Rectangle 2"/>
          <p:cNvSpPr/>
          <p:nvPr/>
        </p:nvSpPr>
        <p:spPr>
          <a:xfrm>
            <a:off x="104805" y="187957"/>
            <a:ext cx="11588430" cy="923330"/>
          </a:xfrm>
          <a:prstGeom prst="rect">
            <a:avLst/>
          </a:prstGeom>
          <a:noFill/>
        </p:spPr>
        <p:txBody>
          <a:bodyPr wrap="none" lIns="91440" tIns="45720" rIns="91440" bIns="45720">
            <a:spAutoFit/>
          </a:bodyPr>
          <a:lstStyle/>
          <a:p>
            <a:pPr algn="ctr"/>
            <a:r>
              <a:rPr lang="en-US" sz="5400" b="0" u="sng" cap="none" spc="0" dirty="0" smtClean="0">
                <a:ln w="0"/>
                <a:solidFill>
                  <a:schemeClr val="tx1"/>
                </a:solidFill>
                <a:effectLst>
                  <a:outerShdw blurRad="38100" dist="19050" dir="2700000" algn="tl" rotWithShape="0">
                    <a:schemeClr val="dk1">
                      <a:alpha val="40000"/>
                    </a:schemeClr>
                  </a:outerShdw>
                </a:effectLst>
                <a:latin typeface="Algerian" panose="04020705040A02060702" pitchFamily="82" charset="0"/>
              </a:rPr>
              <a:t>APPROACH TOWARDS OUR PROJECT</a:t>
            </a:r>
            <a:endParaRPr lang="en-US" sz="5400" b="0" u="sng" cap="none" spc="0" dirty="0">
              <a:ln w="0"/>
              <a:solidFill>
                <a:schemeClr val="tx1"/>
              </a:solidFill>
              <a:effectLst>
                <a:outerShdw blurRad="38100" dist="19050" dir="2700000" algn="tl" rotWithShape="0">
                  <a:schemeClr val="dk1">
                    <a:alpha val="40000"/>
                  </a:schemeClr>
                </a:outerShdw>
              </a:effectLst>
              <a:latin typeface="Algerian" panose="04020705040A02060702" pitchFamily="82" charset="0"/>
            </a:endParaRPr>
          </a:p>
        </p:txBody>
      </p:sp>
    </p:spTree>
    <p:extLst>
      <p:ext uri="{BB962C8B-B14F-4D97-AF65-F5344CB8AC3E}">
        <p14:creationId xmlns:p14="http://schemas.microsoft.com/office/powerpoint/2010/main" val="613294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0073" y="94825"/>
            <a:ext cx="9267282" cy="923330"/>
          </a:xfrm>
          <a:prstGeom prst="rect">
            <a:avLst/>
          </a:prstGeom>
          <a:noFill/>
        </p:spPr>
        <p:txBody>
          <a:bodyPr wrap="none" lIns="91440" tIns="45720" rIns="91440" bIns="45720">
            <a:spAutoFit/>
          </a:bodyPr>
          <a:lstStyle/>
          <a:p>
            <a:pPr algn="ctr"/>
            <a:r>
              <a:rPr lang="en-US" sz="5400" b="0" u="sng" cap="none" spc="0" dirty="0" smtClean="0">
                <a:ln w="0"/>
                <a:solidFill>
                  <a:schemeClr val="tx1"/>
                </a:solidFill>
                <a:effectLst>
                  <a:outerShdw blurRad="38100" dist="19050" dir="2700000" algn="tl" rotWithShape="0">
                    <a:schemeClr val="dk1">
                      <a:alpha val="40000"/>
                    </a:schemeClr>
                  </a:outerShdw>
                </a:effectLst>
                <a:latin typeface="Algerian" panose="04020705040A02060702" pitchFamily="82" charset="0"/>
              </a:rPr>
              <a:t>DEEP LEARNING APPROACH</a:t>
            </a:r>
            <a:r>
              <a:rPr lang="en-US" sz="5400" b="0" u="sng" cap="none" spc="0" dirty="0" smtClean="0">
                <a:ln w="0"/>
                <a:solidFill>
                  <a:schemeClr val="tx1"/>
                </a:solidFill>
                <a:effectLst>
                  <a:outerShdw blurRad="38100" dist="19050" dir="2700000" algn="tl" rotWithShape="0">
                    <a:schemeClr val="dk1">
                      <a:alpha val="40000"/>
                    </a:schemeClr>
                  </a:outerShdw>
                </a:effectLst>
              </a:rPr>
              <a:t>:</a:t>
            </a:r>
            <a:endParaRPr lang="en-US" sz="5400" b="0" u="sng" cap="none" spc="0" dirty="0">
              <a:ln w="0"/>
              <a:solidFill>
                <a:schemeClr val="tx1"/>
              </a:solidFill>
              <a:effectLst>
                <a:outerShdw blurRad="38100" dist="19050" dir="2700000" algn="tl" rotWithShape="0">
                  <a:schemeClr val="dk1">
                    <a:alpha val="40000"/>
                  </a:schemeClr>
                </a:outerShdw>
              </a:effectLst>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9103" y="1018155"/>
            <a:ext cx="9997914" cy="5652655"/>
          </a:xfrm>
          <a:prstGeom prst="rect">
            <a:avLst/>
          </a:prstGeom>
        </p:spPr>
      </p:pic>
    </p:spTree>
    <p:extLst>
      <p:ext uri="{BB962C8B-B14F-4D97-AF65-F5344CB8AC3E}">
        <p14:creationId xmlns:p14="http://schemas.microsoft.com/office/powerpoint/2010/main" val="1768100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0223" y="131771"/>
            <a:ext cx="6463629" cy="923330"/>
          </a:xfrm>
          <a:prstGeom prst="rect">
            <a:avLst/>
          </a:prstGeom>
          <a:noFill/>
        </p:spPr>
        <p:txBody>
          <a:bodyPr wrap="none" lIns="91440" tIns="45720" rIns="91440" bIns="45720">
            <a:spAutoFit/>
          </a:bodyPr>
          <a:lstStyle/>
          <a:p>
            <a:pPr algn="ctr"/>
            <a:r>
              <a:rPr lang="en-US" sz="5400" b="0" u="sng" cap="none" spc="0" dirty="0" smtClean="0">
                <a:ln w="0"/>
                <a:solidFill>
                  <a:schemeClr val="tx1"/>
                </a:solidFill>
                <a:effectLst>
                  <a:outerShdw blurRad="38100" dist="19050" dir="2700000" algn="tl" rotWithShape="0">
                    <a:schemeClr val="dk1">
                      <a:alpha val="40000"/>
                    </a:schemeClr>
                  </a:outerShdw>
                </a:effectLst>
                <a:latin typeface="Algerian" panose="04020705040A02060702" pitchFamily="82" charset="0"/>
              </a:rPr>
              <a:t>TARGET AUDIENCE</a:t>
            </a:r>
            <a:r>
              <a:rPr lang="en-US" sz="5400" b="0" cap="none" spc="0" dirty="0" smtClean="0">
                <a:ln w="0"/>
                <a:solidFill>
                  <a:schemeClr val="tx1"/>
                </a:solidFill>
                <a:effectLst>
                  <a:outerShdw blurRad="38100" dist="19050" dir="2700000" algn="tl" rotWithShape="0">
                    <a:schemeClr val="dk1">
                      <a:alpha val="40000"/>
                    </a:schemeClr>
                  </a:outerShdw>
                </a:effectLst>
                <a:latin typeface="Algerian" panose="04020705040A02060702" pitchFamily="82"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Algerian" panose="04020705040A02060702" pitchFamily="82" charset="0"/>
            </a:endParaRPr>
          </a:p>
        </p:txBody>
      </p:sp>
      <p:sp>
        <p:nvSpPr>
          <p:cNvPr id="3" name="TextBox 2"/>
          <p:cNvSpPr txBox="1"/>
          <p:nvPr/>
        </p:nvSpPr>
        <p:spPr>
          <a:xfrm>
            <a:off x="350982" y="1055101"/>
            <a:ext cx="11342254" cy="1015663"/>
          </a:xfrm>
          <a:prstGeom prst="rect">
            <a:avLst/>
          </a:prstGeom>
          <a:noFill/>
        </p:spPr>
        <p:txBody>
          <a:bodyPr wrap="square" rtlCol="0">
            <a:spAutoFit/>
          </a:bodyPr>
          <a:lstStyle/>
          <a:p>
            <a:r>
              <a:rPr lang="en-US" sz="2000" dirty="0" smtClean="0"/>
              <a:t>Our essential target audience are the government organizations ,individual bodies and the layman indirectly.</a:t>
            </a:r>
          </a:p>
          <a:p>
            <a:endParaRPr lang="en-US" sz="2000" dirty="0"/>
          </a:p>
        </p:txBody>
      </p:sp>
      <p:sp>
        <p:nvSpPr>
          <p:cNvPr id="4" name="Rectangle 3"/>
          <p:cNvSpPr/>
          <p:nvPr/>
        </p:nvSpPr>
        <p:spPr>
          <a:xfrm>
            <a:off x="150854" y="1655265"/>
            <a:ext cx="6734536" cy="830997"/>
          </a:xfrm>
          <a:prstGeom prst="rect">
            <a:avLst/>
          </a:prstGeom>
          <a:noFill/>
        </p:spPr>
        <p:txBody>
          <a:bodyPr wrap="none" lIns="91440" tIns="45720" rIns="91440" bIns="45720">
            <a:spAutoFit/>
          </a:bodyPr>
          <a:lstStyle/>
          <a:p>
            <a:pPr algn="ctr"/>
            <a:r>
              <a:rPr lang="en-US" sz="4800" b="0" u="sng" cap="none" spc="0" dirty="0" smtClean="0">
                <a:ln w="0"/>
                <a:solidFill>
                  <a:schemeClr val="tx1"/>
                </a:solidFill>
                <a:effectLst>
                  <a:outerShdw blurRad="38100" dist="19050" dir="2700000" algn="tl" rotWithShape="0">
                    <a:schemeClr val="dk1">
                      <a:alpha val="40000"/>
                    </a:schemeClr>
                  </a:outerShdw>
                </a:effectLst>
                <a:latin typeface="Algerian" panose="04020705040A02060702" pitchFamily="82" charset="0"/>
              </a:rPr>
              <a:t>TARGET BENEFICIARY</a:t>
            </a:r>
            <a:r>
              <a:rPr lang="en-US" sz="4800" b="0" cap="none" spc="0" dirty="0" smtClean="0">
                <a:ln w="0"/>
                <a:solidFill>
                  <a:schemeClr val="tx1"/>
                </a:solidFill>
                <a:effectLst>
                  <a:outerShdw blurRad="38100" dist="19050" dir="2700000" algn="tl" rotWithShape="0">
                    <a:schemeClr val="dk1">
                      <a:alpha val="40000"/>
                    </a:schemeClr>
                  </a:outerShdw>
                </a:effectLst>
                <a:latin typeface="Algerian" panose="04020705040A02060702" pitchFamily="82" charset="0"/>
              </a:rPr>
              <a:t>:</a:t>
            </a:r>
            <a:endParaRPr lang="en-US" sz="4800" b="0" cap="none" spc="0" dirty="0">
              <a:ln w="0"/>
              <a:solidFill>
                <a:schemeClr val="tx1"/>
              </a:solidFill>
              <a:effectLst>
                <a:outerShdw blurRad="38100" dist="19050" dir="2700000" algn="tl" rotWithShape="0">
                  <a:schemeClr val="dk1">
                    <a:alpha val="40000"/>
                  </a:schemeClr>
                </a:outerShdw>
              </a:effectLst>
              <a:latin typeface="Algerian" panose="04020705040A02060702" pitchFamily="82" charset="0"/>
            </a:endParaRPr>
          </a:p>
        </p:txBody>
      </p:sp>
      <p:sp>
        <p:nvSpPr>
          <p:cNvPr id="5" name="Rectangle 4"/>
          <p:cNvSpPr/>
          <p:nvPr/>
        </p:nvSpPr>
        <p:spPr>
          <a:xfrm>
            <a:off x="150854" y="2651440"/>
            <a:ext cx="11742509" cy="4219617"/>
          </a:xfrm>
          <a:prstGeom prst="rect">
            <a:avLst/>
          </a:prstGeom>
        </p:spPr>
        <p:txBody>
          <a:bodyPr wrap="square">
            <a:spAutoFit/>
          </a:bodyPr>
          <a:lstStyle/>
          <a:p>
            <a:pPr marL="342900" lvl="0" indent="-342900">
              <a:lnSpc>
                <a:spcPct val="90000"/>
              </a:lnSpc>
              <a:buClr>
                <a:schemeClr val="dk1"/>
              </a:buClr>
              <a:buSzPts val="1600"/>
              <a:buAutoNum type="arabicParenR"/>
            </a:pPr>
            <a:r>
              <a:rPr lang="en-US" sz="2000" b="1" dirty="0">
                <a:latin typeface="Segoe UI Symbol" panose="020B0502040204020203" pitchFamily="34" charset="0"/>
                <a:ea typeface="Segoe UI Symbol" panose="020B0502040204020203" pitchFamily="34" charset="0"/>
                <a:cs typeface="Times New Roman" panose="02020603050405020304" charset="0"/>
              </a:rPr>
              <a:t>Used by farmers to create awareness from beforehand regarding whether there will be a cloudburst or not ,i.e. a surge in rainfall  so that they can take necessary precautions which will lead to an effective crop yield.</a:t>
            </a:r>
          </a:p>
          <a:p>
            <a:pPr marL="342900" lvl="0" indent="-342900">
              <a:lnSpc>
                <a:spcPct val="90000"/>
              </a:lnSpc>
              <a:buClr>
                <a:schemeClr val="dk1"/>
              </a:buClr>
              <a:buSzPts val="1600"/>
              <a:buAutoNum type="arabicParenR"/>
            </a:pPr>
            <a:endParaRPr lang="en-US" sz="2000" b="1" dirty="0">
              <a:latin typeface="Segoe UI Symbol" panose="020B0502040204020203" pitchFamily="34" charset="0"/>
              <a:ea typeface="Segoe UI Symbol" panose="020B0502040204020203" pitchFamily="34" charset="0"/>
              <a:cs typeface="Times New Roman" panose="02020603050405020304" charset="0"/>
            </a:endParaRPr>
          </a:p>
          <a:p>
            <a:pPr marL="342900" lvl="0" indent="-342900">
              <a:lnSpc>
                <a:spcPct val="90000"/>
              </a:lnSpc>
              <a:buClr>
                <a:schemeClr val="dk1"/>
              </a:buClr>
              <a:buSzPts val="1600"/>
              <a:buAutoNum type="arabicParenR"/>
            </a:pPr>
            <a:r>
              <a:rPr lang="en-US" sz="2000" b="1" dirty="0">
                <a:latin typeface="Segoe UI Symbol" panose="020B0502040204020203" pitchFamily="34" charset="0"/>
                <a:ea typeface="Segoe UI Symbol" panose="020B0502040204020203" pitchFamily="34" charset="0"/>
                <a:cs typeface="Times New Roman" panose="02020603050405020304" charset="0"/>
              </a:rPr>
              <a:t>In the coastal regions, specially during the monsoons ,they can get aware whether there will be a cloudburst or not ,i.e. a sudden massive rainfall .This makes them cautious at least prior a week which ensures that their daily lives and jobs are unaffected.</a:t>
            </a:r>
          </a:p>
          <a:p>
            <a:pPr marL="342900" lvl="0" indent="-342900">
              <a:lnSpc>
                <a:spcPct val="90000"/>
              </a:lnSpc>
              <a:buClr>
                <a:schemeClr val="dk1"/>
              </a:buClr>
              <a:buSzPts val="1600"/>
              <a:buAutoNum type="arabicParenR"/>
            </a:pPr>
            <a:endParaRPr lang="en-US" sz="2000" b="1" dirty="0">
              <a:latin typeface="Segoe UI Symbol" panose="020B0502040204020203" pitchFamily="34" charset="0"/>
              <a:ea typeface="Segoe UI Symbol" panose="020B0502040204020203" pitchFamily="34" charset="0"/>
              <a:cs typeface="Times New Roman" panose="02020603050405020304" charset="0"/>
            </a:endParaRPr>
          </a:p>
          <a:p>
            <a:pPr marL="342900" lvl="0" indent="-342900">
              <a:lnSpc>
                <a:spcPct val="90000"/>
              </a:lnSpc>
              <a:buClr>
                <a:schemeClr val="dk1"/>
              </a:buClr>
              <a:buSzPts val="1600"/>
              <a:buAutoNum type="arabicParenR"/>
            </a:pPr>
            <a:r>
              <a:rPr lang="en-US" sz="2000" b="1" dirty="0">
                <a:latin typeface="Segoe UI Symbol" panose="020B0502040204020203" pitchFamily="34" charset="0"/>
                <a:ea typeface="Segoe UI Symbol" panose="020B0502040204020203" pitchFamily="34" charset="0"/>
                <a:cs typeface="Times New Roman" panose="02020603050405020304" charset="0"/>
              </a:rPr>
              <a:t>It helps in the prediction of landslides , floods and other disasters in hilly regions which saves the live of many people and decreases the chances of severe destruction.</a:t>
            </a:r>
          </a:p>
          <a:p>
            <a:pPr marL="342900" lvl="0" indent="-342900">
              <a:lnSpc>
                <a:spcPct val="90000"/>
              </a:lnSpc>
              <a:buClr>
                <a:schemeClr val="dk1"/>
              </a:buClr>
              <a:buSzPts val="1600"/>
              <a:buAutoNum type="arabicParenR"/>
            </a:pPr>
            <a:endParaRPr lang="en-US" sz="2000" b="1" dirty="0">
              <a:latin typeface="Segoe UI Symbol" panose="020B0502040204020203" pitchFamily="34" charset="0"/>
              <a:ea typeface="Segoe UI Symbol" panose="020B0502040204020203" pitchFamily="34" charset="0"/>
              <a:cs typeface="Times New Roman" panose="02020603050405020304" charset="0"/>
            </a:endParaRPr>
          </a:p>
          <a:p>
            <a:pPr marL="342900" indent="-342900">
              <a:spcBef>
                <a:spcPts val="0"/>
              </a:spcBef>
              <a:buFont typeface="Arial" panose="020B0604020202020204"/>
              <a:buAutoNum type="arabicParenR"/>
            </a:pPr>
            <a:r>
              <a:rPr lang="en-US" b="1" dirty="0">
                <a:latin typeface="Segoe UI Symbol" panose="020B0502040204020203" pitchFamily="34" charset="0"/>
                <a:ea typeface="Segoe UI Symbol" panose="020B0502040204020203" pitchFamily="34" charset="0"/>
              </a:rPr>
              <a:t>Aviation and Transportation Safety : Cloudburst  forecasts help pilots and airlines make informed decisions about flight routes and schedules, reducing the risks associated with adverse weather conditions.</a:t>
            </a:r>
          </a:p>
          <a:p>
            <a:pPr marL="342900" indent="-342900">
              <a:spcBef>
                <a:spcPts val="0"/>
              </a:spcBef>
              <a:buFont typeface="Arial" panose="020B0604020202020204"/>
              <a:buAutoNum type="arabicParenR"/>
            </a:pPr>
            <a:r>
              <a:rPr lang="en-US" b="1" dirty="0">
                <a:latin typeface="Segoe UI Symbol" panose="020B0502040204020203" pitchFamily="34" charset="0"/>
                <a:ea typeface="Segoe UI Symbol" panose="020B0502040204020203" pitchFamily="34" charset="0"/>
              </a:rPr>
              <a:t>Tourism and outdoor activities</a:t>
            </a:r>
          </a:p>
          <a:p>
            <a:pPr marL="342900" lvl="0" indent="-342900">
              <a:lnSpc>
                <a:spcPct val="90000"/>
              </a:lnSpc>
              <a:buClr>
                <a:schemeClr val="dk1"/>
              </a:buClr>
              <a:buSzPts val="1600"/>
              <a:buAutoNum type="arabicParenR"/>
            </a:pPr>
            <a:endParaRPr lang="en-US" b="1" dirty="0">
              <a:latin typeface="Segoe UI Symbol" panose="020B0502040204020203" pitchFamily="34" charset="0"/>
              <a:ea typeface="Segoe UI Symbol" panose="020B0502040204020203" pitchFamily="34" charset="0"/>
              <a:cs typeface="Times New Roman" panose="02020603050405020304" charset="0"/>
            </a:endParaRPr>
          </a:p>
        </p:txBody>
      </p:sp>
    </p:spTree>
    <p:extLst>
      <p:ext uri="{BB962C8B-B14F-4D97-AF65-F5344CB8AC3E}">
        <p14:creationId xmlns:p14="http://schemas.microsoft.com/office/powerpoint/2010/main" val="1282325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6400" y="249382"/>
            <a:ext cx="11166764" cy="7439985"/>
          </a:xfrm>
          <a:prstGeom prst="rect">
            <a:avLst/>
          </a:prstGeom>
          <a:noFill/>
        </p:spPr>
        <p:txBody>
          <a:bodyPr wrap="square" rtlCol="0">
            <a:spAutoFit/>
          </a:bodyPr>
          <a:lstStyle/>
          <a:p>
            <a:r>
              <a:rPr lang="en-US" u="sng" dirty="0" smtClean="0">
                <a:solidFill>
                  <a:srgbClr val="FF0000"/>
                </a:solidFill>
                <a:latin typeface="Algerian" panose="04020705040A02060702" pitchFamily="82" charset="0"/>
              </a:rPr>
              <a:t>WHAT IS THE SUBSCRIPTION SYSTEM?</a:t>
            </a:r>
          </a:p>
          <a:p>
            <a:r>
              <a:rPr lang="en-US" dirty="0" smtClean="0"/>
              <a:t>Our business interpretation is that we require the common men, government organizations or any individual working body to subscribe our software at a very nominal cost (we are not promoting free installation of our software) and in return we will provide our customers an efficient licensing of the software. Using these </a:t>
            </a:r>
            <a:r>
              <a:rPr lang="en-US" dirty="0" err="1" smtClean="0"/>
              <a:t>funds,we</a:t>
            </a:r>
            <a:r>
              <a:rPr lang="en-US" dirty="0" smtClean="0"/>
              <a:t> will try to improve and upgrade our </a:t>
            </a:r>
            <a:r>
              <a:rPr lang="en-US" dirty="0" err="1" smtClean="0"/>
              <a:t>project,buy</a:t>
            </a:r>
            <a:r>
              <a:rPr lang="en-US" dirty="0" smtClean="0"/>
              <a:t> more APIs and make our overall project better in many </a:t>
            </a:r>
            <a:r>
              <a:rPr lang="en-US" dirty="0" err="1" smtClean="0"/>
              <a:t>ways.Allso</a:t>
            </a:r>
            <a:r>
              <a:rPr lang="en-US" dirty="0" smtClean="0"/>
              <a:t> it is going to be a boost for us if a sufficient amount of people buys our software.</a:t>
            </a:r>
          </a:p>
          <a:p>
            <a:endParaRPr lang="en-US" dirty="0"/>
          </a:p>
          <a:p>
            <a:r>
              <a:rPr lang="en-US" u="sng" dirty="0" smtClean="0">
                <a:solidFill>
                  <a:srgbClr val="FF0000"/>
                </a:solidFill>
                <a:latin typeface="Algerian" panose="04020705040A02060702" pitchFamily="82" charset="0"/>
              </a:rPr>
              <a:t>LIMITATIONS/SHOWSTOPPER:</a:t>
            </a:r>
          </a:p>
          <a:p>
            <a:pPr marL="285750" lvl="0" indent="-285750">
              <a:lnSpc>
                <a:spcPct val="90000"/>
              </a:lnSpc>
              <a:buClr>
                <a:schemeClr val="dk1"/>
              </a:buClr>
              <a:buSzPts val="1600"/>
              <a:buFont typeface="Noto Sans Symbols"/>
              <a:buChar char="⮚"/>
            </a:pPr>
            <a:r>
              <a:rPr lang="en-US" b="1" dirty="0">
                <a:solidFill>
                  <a:schemeClr val="dk1"/>
                </a:solidFill>
                <a:latin typeface="Segoe UI Symbol" panose="020B0502040204020203" pitchFamily="34" charset="0"/>
                <a:ea typeface="Segoe UI Symbol" panose="020B0502040204020203" pitchFamily="34" charset="0"/>
                <a:cs typeface="Times New Roman" panose="02020603050405020304" charset="0"/>
                <a:sym typeface="Libre Franklin"/>
              </a:rPr>
              <a:t>Massive shortage of database :</a:t>
            </a:r>
          </a:p>
          <a:p>
            <a:pPr lvl="0">
              <a:lnSpc>
                <a:spcPct val="90000"/>
              </a:lnSpc>
              <a:buClr>
                <a:schemeClr val="dk1"/>
              </a:buClr>
              <a:buSzPts val="1600"/>
            </a:pPr>
            <a:r>
              <a:rPr lang="en-US" b="1" dirty="0">
                <a:latin typeface="Segoe UI Symbol" panose="020B0502040204020203" pitchFamily="34" charset="0"/>
                <a:ea typeface="Segoe UI Symbol" panose="020B0502040204020203" pitchFamily="34" charset="0"/>
              </a:rPr>
              <a:t>Data scarcity is when a) there is limited amount or a complete lack of labeled training data, or b) lack of data for a given label compared to the other labels (</a:t>
            </a:r>
            <a:r>
              <a:rPr lang="en-US" b="1" dirty="0" err="1">
                <a:latin typeface="Segoe UI Symbol" panose="020B0502040204020203" pitchFamily="34" charset="0"/>
                <a:ea typeface="Segoe UI Symbol" panose="020B0502040204020203" pitchFamily="34" charset="0"/>
              </a:rPr>
              <a:t>a.k.a</a:t>
            </a:r>
            <a:r>
              <a:rPr lang="en-US" b="1" dirty="0">
                <a:latin typeface="Segoe UI Symbol" panose="020B0502040204020203" pitchFamily="34" charset="0"/>
                <a:ea typeface="Segoe UI Symbol" panose="020B0502040204020203" pitchFamily="34" charset="0"/>
              </a:rPr>
              <a:t> data imbalance).</a:t>
            </a:r>
          </a:p>
          <a:p>
            <a:pPr lvl="0">
              <a:lnSpc>
                <a:spcPct val="90000"/>
              </a:lnSpc>
              <a:buClr>
                <a:schemeClr val="dk1"/>
              </a:buClr>
              <a:buSzPts val="1600"/>
            </a:pPr>
            <a:r>
              <a:rPr lang="en-US" b="1" dirty="0">
                <a:solidFill>
                  <a:schemeClr val="dk1"/>
                </a:solidFill>
                <a:latin typeface="Segoe UI Symbol" panose="020B0502040204020203" pitchFamily="34" charset="0"/>
                <a:ea typeface="Segoe UI Symbol" panose="020B0502040204020203" pitchFamily="34" charset="0"/>
                <a:cs typeface="Times New Roman" panose="02020603050405020304" charset="0"/>
                <a:sym typeface="Libre Franklin"/>
              </a:rPr>
              <a:t>We could procure only one set of data for every district for a duration of 15 weeks rather than multiple sets of </a:t>
            </a:r>
            <a:r>
              <a:rPr lang="en-US" b="1" dirty="0" err="1">
                <a:solidFill>
                  <a:schemeClr val="dk1"/>
                </a:solidFill>
                <a:latin typeface="Segoe UI Symbol" panose="020B0502040204020203" pitchFamily="34" charset="0"/>
                <a:ea typeface="Segoe UI Symbol" panose="020B0502040204020203" pitchFamily="34" charset="0"/>
                <a:cs typeface="Times New Roman" panose="02020603050405020304" charset="0"/>
                <a:sym typeface="Libre Franklin"/>
              </a:rPr>
              <a:t>data.Thus</a:t>
            </a:r>
            <a:r>
              <a:rPr lang="en-US" b="1" dirty="0">
                <a:solidFill>
                  <a:schemeClr val="dk1"/>
                </a:solidFill>
                <a:latin typeface="Segoe UI Symbol" panose="020B0502040204020203" pitchFamily="34" charset="0"/>
                <a:ea typeface="Segoe UI Symbol" panose="020B0502040204020203" pitchFamily="34" charset="0"/>
                <a:cs typeface="Times New Roman" panose="02020603050405020304" charset="0"/>
                <a:sym typeface="Libre Franklin"/>
              </a:rPr>
              <a:t> the database is highly dependent on government data.</a:t>
            </a:r>
          </a:p>
          <a:p>
            <a:pPr lvl="0">
              <a:lnSpc>
                <a:spcPct val="90000"/>
              </a:lnSpc>
              <a:buClr>
                <a:schemeClr val="dk1"/>
              </a:buClr>
              <a:buSzPts val="1600"/>
            </a:pPr>
            <a:endParaRPr lang="en-US" b="1" u="sng" dirty="0" smtClean="0">
              <a:solidFill>
                <a:schemeClr val="dk1"/>
              </a:solidFill>
              <a:latin typeface="Algerian" panose="04020705040A02060702" pitchFamily="82" charset="0"/>
              <a:ea typeface="Segoe UI Symbol" panose="020B0502040204020203" pitchFamily="34" charset="0"/>
              <a:cs typeface="Times New Roman" panose="02020603050405020304" charset="0"/>
              <a:sym typeface="Libre Franklin"/>
            </a:endParaRPr>
          </a:p>
          <a:p>
            <a:pPr lvl="0">
              <a:lnSpc>
                <a:spcPct val="90000"/>
              </a:lnSpc>
              <a:buClr>
                <a:schemeClr val="dk1"/>
              </a:buClr>
              <a:buSzPts val="1600"/>
            </a:pPr>
            <a:r>
              <a:rPr lang="en-US" b="1" u="sng" dirty="0" smtClean="0">
                <a:solidFill>
                  <a:srgbClr val="FF0000"/>
                </a:solidFill>
                <a:latin typeface="Algerian" panose="04020705040A02060702" pitchFamily="82" charset="0"/>
                <a:ea typeface="Segoe UI Symbol" panose="020B0502040204020203" pitchFamily="34" charset="0"/>
                <a:cs typeface="Times New Roman" panose="02020603050405020304" charset="0"/>
                <a:sym typeface="Libre Franklin"/>
              </a:rPr>
              <a:t>CONTINUOUS IMPROVEMENT:</a:t>
            </a:r>
          </a:p>
          <a:p>
            <a:pPr lvl="0">
              <a:lnSpc>
                <a:spcPct val="90000"/>
              </a:lnSpc>
              <a:buClr>
                <a:schemeClr val="dk1"/>
              </a:buClr>
              <a:buSzPts val="1600"/>
            </a:pPr>
            <a:r>
              <a:rPr lang="en-US" b="1" dirty="0" smtClean="0">
                <a:latin typeface="Segoe UI Symbol" panose="020B0502040204020203" pitchFamily="34" charset="0"/>
                <a:ea typeface="Segoe UI Symbol" panose="020B0502040204020203" pitchFamily="34" charset="0"/>
                <a:cs typeface="Times New Roman" panose="02020603050405020304" pitchFamily="18" charset="0"/>
              </a:rPr>
              <a:t>Remote </a:t>
            </a:r>
            <a:r>
              <a:rPr lang="en-US" b="1" dirty="0">
                <a:latin typeface="Segoe UI Symbol" panose="020B0502040204020203" pitchFamily="34" charset="0"/>
                <a:ea typeface="Segoe UI Symbol" panose="020B0502040204020203" pitchFamily="34" charset="0"/>
                <a:cs typeface="Times New Roman" panose="02020603050405020304" pitchFamily="18" charset="0"/>
              </a:rPr>
              <a:t>Sensing and Monitoring:-</a:t>
            </a:r>
            <a:r>
              <a:rPr lang="en-US" sz="2800" b="1" dirty="0">
                <a:solidFill>
                  <a:srgbClr val="C00000"/>
                </a:solidFill>
                <a:latin typeface="Segoe UI Symbol" panose="020B0502040204020203" pitchFamily="34" charset="0"/>
                <a:ea typeface="Segoe UI Symbol" panose="020B0502040204020203" pitchFamily="34" charset="0"/>
                <a:cs typeface="Times New Roman" panose="02020603050405020304" pitchFamily="18" charset="0"/>
              </a:rPr>
              <a:t> </a:t>
            </a:r>
            <a:r>
              <a:rPr lang="en-US" b="1" dirty="0">
                <a:solidFill>
                  <a:srgbClr val="000000"/>
                </a:solidFill>
                <a:latin typeface="Segoe UI Symbol" panose="020B0502040204020203" pitchFamily="34" charset="0"/>
                <a:ea typeface="Segoe UI Symbol" panose="020B0502040204020203" pitchFamily="34" charset="0"/>
                <a:cs typeface="Times New Roman" panose="02020603050405020304" pitchFamily="18" charset="0"/>
              </a:rPr>
              <a:t>Exploring satellite imagery and remote sensing data sources to monitor precipitation patterns and vegetation </a:t>
            </a:r>
            <a:r>
              <a:rPr lang="en-US" b="1" dirty="0" smtClean="0">
                <a:solidFill>
                  <a:srgbClr val="000000"/>
                </a:solidFill>
                <a:latin typeface="Segoe UI Symbol" panose="020B0502040204020203" pitchFamily="34" charset="0"/>
                <a:ea typeface="Segoe UI Symbol" panose="020B0502040204020203" pitchFamily="34" charset="0"/>
                <a:cs typeface="Times New Roman" panose="02020603050405020304" pitchFamily="18" charset="0"/>
              </a:rPr>
              <a:t>health.</a:t>
            </a:r>
          </a:p>
          <a:p>
            <a:pPr lvl="0">
              <a:lnSpc>
                <a:spcPct val="90000"/>
              </a:lnSpc>
              <a:buClr>
                <a:schemeClr val="dk1"/>
              </a:buClr>
              <a:buSzPts val="1600"/>
            </a:pPr>
            <a:r>
              <a:rPr lang="en-US" sz="2400" b="1" u="sng" dirty="0">
                <a:solidFill>
                  <a:srgbClr val="FF0000"/>
                </a:solidFill>
                <a:latin typeface="Algerian" panose="04020705040A02060702" pitchFamily="82" charset="0"/>
                <a:ea typeface="Segoe UI Symbol" panose="020B0502040204020203" pitchFamily="34" charset="0"/>
                <a:cs typeface="Times New Roman" panose="02020603050405020304" pitchFamily="18" charset="0"/>
              </a:rPr>
              <a:t> </a:t>
            </a:r>
            <a:endParaRPr lang="en-US" sz="2400" b="1" u="sng" dirty="0" smtClean="0">
              <a:solidFill>
                <a:srgbClr val="FF0000"/>
              </a:solidFill>
              <a:latin typeface="Algerian" panose="04020705040A02060702" pitchFamily="82" charset="0"/>
              <a:ea typeface="Segoe UI Symbol" panose="020B0502040204020203" pitchFamily="34" charset="0"/>
              <a:cs typeface="Times New Roman" panose="02020603050405020304" pitchFamily="18" charset="0"/>
            </a:endParaRPr>
          </a:p>
          <a:p>
            <a:pPr lvl="0">
              <a:lnSpc>
                <a:spcPct val="90000"/>
              </a:lnSpc>
              <a:buClr>
                <a:schemeClr val="dk1"/>
              </a:buClr>
              <a:buSzPts val="1600"/>
            </a:pPr>
            <a:r>
              <a:rPr lang="en-US" sz="2000" b="1" u="sng" dirty="0" smtClean="0">
                <a:solidFill>
                  <a:srgbClr val="FF0000"/>
                </a:solidFill>
                <a:latin typeface="Algerian" panose="04020705040A02060702" pitchFamily="82" charset="0"/>
                <a:ea typeface="Segoe UI Symbol" panose="020B0502040204020203" pitchFamily="34" charset="0"/>
                <a:cs typeface="Times New Roman" panose="02020603050405020304" pitchFamily="18" charset="0"/>
              </a:rPr>
              <a:t>SCALIBILITY AND ACCESSIBILTY:</a:t>
            </a:r>
          </a:p>
          <a:p>
            <a:pPr marL="101600" lvl="0">
              <a:spcBef>
                <a:spcPts val="1000"/>
              </a:spcBef>
              <a:buClr>
                <a:schemeClr val="dk1"/>
              </a:buClr>
              <a:buSzPts val="1600"/>
            </a:pPr>
            <a:r>
              <a:rPr lang="en-US" b="1" dirty="0">
                <a:latin typeface="Segoe UI Symbol" panose="020B0502040204020203" pitchFamily="34" charset="0"/>
                <a:ea typeface="Segoe UI Symbol" panose="020B0502040204020203" pitchFamily="34" charset="0"/>
                <a:cs typeface="Times New Roman" panose="02020603050405020304" pitchFamily="18" charset="0"/>
              </a:rPr>
              <a:t> </a:t>
            </a:r>
            <a:r>
              <a:rPr lang="en-US" b="1" dirty="0" smtClean="0">
                <a:latin typeface="Segoe UI Symbol" panose="020B0502040204020203" pitchFamily="34" charset="0"/>
                <a:ea typeface="Segoe UI Symbol" panose="020B0502040204020203" pitchFamily="34" charset="0"/>
                <a:cs typeface="Times New Roman" panose="02020603050405020304" pitchFamily="18" charset="0"/>
              </a:rPr>
              <a:t>For </a:t>
            </a:r>
            <a:r>
              <a:rPr lang="en-US" b="1" dirty="0">
                <a:latin typeface="Segoe UI Symbol" panose="020B0502040204020203" pitchFamily="34" charset="0"/>
                <a:ea typeface="Segoe UI Symbol" panose="020B0502040204020203" pitchFamily="34" charset="0"/>
                <a:cs typeface="Times New Roman" panose="02020603050405020304" pitchFamily="18" charset="0"/>
              </a:rPr>
              <a:t>public </a:t>
            </a:r>
            <a:r>
              <a:rPr lang="en-US" b="1" dirty="0" err="1">
                <a:latin typeface="Segoe UI Symbol" panose="020B0502040204020203" pitchFamily="34" charset="0"/>
                <a:ea typeface="Segoe UI Symbol" panose="020B0502040204020203" pitchFamily="34" charset="0"/>
                <a:cs typeface="Times New Roman" panose="02020603050405020304" pitchFamily="18" charset="0"/>
              </a:rPr>
              <a:t>usuability</a:t>
            </a:r>
            <a:r>
              <a:rPr lang="en-US" b="1" dirty="0">
                <a:latin typeface="Segoe UI Symbol" panose="020B0502040204020203" pitchFamily="34" charset="0"/>
                <a:ea typeface="Segoe UI Symbol" panose="020B0502040204020203" pitchFamily="34" charset="0"/>
                <a:cs typeface="Times New Roman" panose="02020603050405020304" pitchFamily="18" charset="0"/>
              </a:rPr>
              <a:t> we have hosted it on a </a:t>
            </a:r>
            <a:r>
              <a:rPr lang="en-US" b="1" dirty="0" err="1">
                <a:latin typeface="Segoe UI Symbol" panose="020B0502040204020203" pitchFamily="34" charset="0"/>
                <a:ea typeface="Segoe UI Symbol" panose="020B0502040204020203" pitchFamily="34" charset="0"/>
                <a:cs typeface="Times New Roman" panose="02020603050405020304" pitchFamily="18" charset="0"/>
              </a:rPr>
              <a:t>streamlit</a:t>
            </a:r>
            <a:r>
              <a:rPr lang="en-US" b="1" dirty="0">
                <a:latin typeface="Segoe UI Symbol" panose="020B0502040204020203" pitchFamily="34" charset="0"/>
                <a:ea typeface="Segoe UI Symbol" panose="020B0502040204020203" pitchFamily="34" charset="0"/>
                <a:cs typeface="Times New Roman" panose="02020603050405020304" pitchFamily="18" charset="0"/>
              </a:rPr>
              <a:t> server</a:t>
            </a:r>
            <a:r>
              <a:rPr lang="en-US" b="1" dirty="0" smtClean="0">
                <a:latin typeface="Segoe UI Symbol" panose="020B0502040204020203" pitchFamily="34" charset="0"/>
                <a:ea typeface="Segoe UI Symbol" panose="020B0502040204020203" pitchFamily="34" charset="0"/>
                <a:cs typeface="Times New Roman" panose="02020603050405020304" pitchFamily="18" charset="0"/>
              </a:rPr>
              <a:t>.  </a:t>
            </a:r>
            <a:r>
              <a:rPr lang="en-US" b="1" dirty="0">
                <a:latin typeface="Segoe UI Symbol" panose="020B0502040204020203" pitchFamily="34" charset="0"/>
                <a:ea typeface="Segoe UI Symbol" panose="020B0502040204020203" pitchFamily="34" charset="0"/>
                <a:cs typeface="Times New Roman" panose="02020603050405020304" pitchFamily="18" charset="0"/>
              </a:rPr>
              <a:t>Our software can be used by all or any kind of local administrative body to predict a cloudburst in any district.</a:t>
            </a:r>
          </a:p>
          <a:p>
            <a:pPr lvl="0">
              <a:lnSpc>
                <a:spcPct val="90000"/>
              </a:lnSpc>
              <a:buClr>
                <a:schemeClr val="dk1"/>
              </a:buClr>
              <a:buSzPts val="1600"/>
            </a:pPr>
            <a:endParaRPr lang="en-US" b="1" u="sng" dirty="0">
              <a:solidFill>
                <a:srgbClr val="FF0000"/>
              </a:solidFill>
              <a:latin typeface="Algerian" panose="04020705040A02060702" pitchFamily="82" charset="0"/>
              <a:ea typeface="Segoe UI Symbol" panose="020B0502040204020203" pitchFamily="34" charset="0"/>
              <a:cs typeface="Times New Roman" panose="02020603050405020304" pitchFamily="18" charset="0"/>
            </a:endParaRPr>
          </a:p>
          <a:p>
            <a:pPr marL="101600" lvl="0">
              <a:spcBef>
                <a:spcPts val="1000"/>
              </a:spcBef>
              <a:buClr>
                <a:schemeClr val="dk1"/>
              </a:buClr>
              <a:buSzPts val="1600"/>
            </a:pPr>
            <a:endParaRPr lang="en-IN" b="1" dirty="0">
              <a:latin typeface="Segoe UI Symbol" panose="020B0502040204020203" pitchFamily="34" charset="0"/>
              <a:ea typeface="Segoe UI Symbol" panose="020B0502040204020203" pitchFamily="34" charset="0"/>
              <a:cs typeface="Times New Roman" panose="02020603050405020304" pitchFamily="18" charset="0"/>
            </a:endParaRPr>
          </a:p>
          <a:p>
            <a:pPr lvl="0">
              <a:lnSpc>
                <a:spcPct val="90000"/>
              </a:lnSpc>
              <a:buClr>
                <a:schemeClr val="dk1"/>
              </a:buClr>
              <a:buSzPts val="1600"/>
            </a:pPr>
            <a:endParaRPr lang="en-US" b="1" u="sng" dirty="0">
              <a:solidFill>
                <a:srgbClr val="FF0000"/>
              </a:solidFill>
              <a:latin typeface="Algerian" panose="04020705040A02060702" pitchFamily="82" charset="0"/>
              <a:ea typeface="Segoe UI Symbol" panose="020B0502040204020203" pitchFamily="34" charset="0"/>
              <a:cs typeface="Times New Roman" panose="02020603050405020304" charset="0"/>
              <a:sym typeface="Libre Franklin"/>
            </a:endParaRPr>
          </a:p>
          <a:p>
            <a:endParaRPr lang="en-US" u="sng" dirty="0">
              <a:solidFill>
                <a:srgbClr val="FF0000"/>
              </a:solidFill>
              <a:latin typeface="Algerian" panose="04020705040A02060702" pitchFamily="82" charset="0"/>
            </a:endParaRPr>
          </a:p>
        </p:txBody>
      </p:sp>
    </p:spTree>
    <p:extLst>
      <p:ext uri="{BB962C8B-B14F-4D97-AF65-F5344CB8AC3E}">
        <p14:creationId xmlns:p14="http://schemas.microsoft.com/office/powerpoint/2010/main" val="13244951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TotalTime>
  <Words>998</Words>
  <Application>Microsoft Office PowerPoint</Application>
  <PresentationFormat>Widescreen</PresentationFormat>
  <Paragraphs>50</Paragraphs>
  <Slides>10</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10</vt:i4>
      </vt:variant>
    </vt:vector>
  </HeadingPairs>
  <TitlesOfParts>
    <vt:vector size="23" baseType="lpstr">
      <vt:lpstr>Algerian</vt:lpstr>
      <vt:lpstr>Arial</vt:lpstr>
      <vt:lpstr>Arial</vt:lpstr>
      <vt:lpstr>Arial Rounded MT Bold</vt:lpstr>
      <vt:lpstr>Bauhaus 93</vt:lpstr>
      <vt:lpstr>Calibri</vt:lpstr>
      <vt:lpstr>Calibri Light</vt:lpstr>
      <vt:lpstr>Google Sans</vt:lpstr>
      <vt:lpstr>Libre Franklin</vt:lpstr>
      <vt:lpstr>Noto Sans Symbols</vt:lpstr>
      <vt:lpstr>Segoe UI 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Nilanjana Dutta</dc:creator>
  <cp:lastModifiedBy>Nilanjana Dutta</cp:lastModifiedBy>
  <cp:revision>17</cp:revision>
  <dcterms:created xsi:type="dcterms:W3CDTF">2023-09-17T06:45:59Z</dcterms:created>
  <dcterms:modified xsi:type="dcterms:W3CDTF">2023-09-22T14:28:52Z</dcterms:modified>
</cp:coreProperties>
</file>